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Questrial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062FCF-12DA-4E8B-80A9-B96E130EE55F}">
  <a:tblStyle styleId="{FC062FCF-12DA-4E8B-80A9-B96E130EE5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359cb0081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359cb0081_1_1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4359cb0081_1_15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359cb0081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359cb0081_1_2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359cb0081_1_27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227d275c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227d275c1_0_1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4227d275c1_0_12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359cb008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359cb0081_0_2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4359cb0081_0_27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359cb008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359cb0081_0_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4359cb0081_0_5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359cb0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359cb0081_0_3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4359cb0081_0_34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359cb00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359cb0081_0_1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4359cb0081_0_13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359cb008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359cb0081_0_4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4359cb0081_0_4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359cb008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359cb0081_0_2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4359cb0081_0_2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359cb0081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359cb0081_1_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4359cb0081_1_8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533399" y="533400"/>
            <a:ext cx="4438755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2"/>
          </p:nvPr>
        </p:nvSpPr>
        <p:spPr>
          <a:xfrm>
            <a:off x="5418667" y="2209802"/>
            <a:ext cx="32004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2"/>
          </p:nvPr>
        </p:nvSpPr>
        <p:spPr>
          <a:xfrm>
            <a:off x="533399" y="1143000"/>
            <a:ext cx="3945467" cy="315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3"/>
          </p:nvPr>
        </p:nvSpPr>
        <p:spPr>
          <a:xfrm>
            <a:off x="4855016" y="566738"/>
            <a:ext cx="376405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4"/>
          </p:nvPr>
        </p:nvSpPr>
        <p:spPr>
          <a:xfrm>
            <a:off x="4662362" y="1143000"/>
            <a:ext cx="3956705" cy="3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3949967" cy="376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2"/>
          </p:nvPr>
        </p:nvSpPr>
        <p:spPr>
          <a:xfrm>
            <a:off x="4662362" y="533400"/>
            <a:ext cx="3948238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6554867" cy="37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 rot="5400000">
            <a:off x="5378703" y="1721103"/>
            <a:ext cx="4419600" cy="204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 rot="5400000">
            <a:off x="715206" y="351594"/>
            <a:ext cx="5486400" cy="585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 rot="5400000">
            <a:off x="1926999" y="-860197"/>
            <a:ext cx="3767670" cy="655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33400" y="3928534"/>
            <a:ext cx="6382361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533400" y="4766735"/>
            <a:ext cx="6382360" cy="125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762002" y="3843867"/>
            <a:ext cx="728133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4496027" y="2743200"/>
            <a:ext cx="3564223" cy="2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4335462" y="1169987"/>
            <a:ext cx="4814887" cy="4994275"/>
            <a:chOff x="0" y="0"/>
            <a:chExt cx="2147483647" cy="2147483647"/>
          </a:xfrm>
        </p:grpSpPr>
        <p:cxnSp>
          <p:nvCxnSpPr>
            <p:cNvPr id="11" name="Google Shape;11;p1"/>
            <p:cNvCxnSpPr/>
            <p:nvPr/>
          </p:nvCxnSpPr>
          <p:spPr>
            <a:xfrm flipH="1">
              <a:off x="746981593" y="0"/>
              <a:ext cx="1397670039" cy="1348149816"/>
            </a:xfrm>
            <a:prstGeom prst="straightConnector1">
              <a:avLst/>
            </a:prstGeom>
            <a:noFill/>
            <a:ln w="12700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0" y="77134475"/>
              <a:ext cx="2147483647" cy="2070349171"/>
            </a:xfrm>
            <a:prstGeom prst="straightConnector1">
              <a:avLst/>
            </a:prstGeom>
            <a:noFill/>
            <a:ln w="12700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 flipH="1">
              <a:off x="397209981" y="129012835"/>
              <a:ext cx="1744609639" cy="1681945456"/>
            </a:xfrm>
            <a:prstGeom prst="straightConnector1">
              <a:avLst/>
            </a:prstGeom>
            <a:noFill/>
            <a:ln w="12700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 flipH="1">
              <a:off x="432612254" y="59386693"/>
              <a:ext cx="1712039828" cy="1651227961"/>
            </a:xfrm>
            <a:prstGeom prst="straightConnector1">
              <a:avLst/>
            </a:prstGeom>
            <a:noFill/>
            <a:ln w="31750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 flipH="1">
              <a:off x="611746313" y="258025616"/>
              <a:ext cx="1530073306" cy="1475114814"/>
            </a:xfrm>
            <a:prstGeom prst="straightConnector1">
              <a:avLst/>
            </a:prstGeom>
            <a:noFill/>
            <a:ln w="31750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78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6554787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4D4EF"/>
            </a:gs>
            <a:gs pos="10000">
              <a:srgbClr val="64D4EF"/>
            </a:gs>
            <a:gs pos="100000">
              <a:srgbClr val="06588E"/>
            </a:gs>
          </a:gsLst>
          <a:lin ang="612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6670675" y="3894137"/>
            <a:ext cx="2470150" cy="2659062"/>
            <a:chOff x="0" y="0"/>
            <a:chExt cx="2147483647" cy="2147483646"/>
          </a:xfrm>
        </p:grpSpPr>
        <p:cxnSp>
          <p:nvCxnSpPr>
            <p:cNvPr id="29" name="Google Shape;29;p3"/>
            <p:cNvCxnSpPr/>
            <p:nvPr/>
          </p:nvCxnSpPr>
          <p:spPr>
            <a:xfrm flipH="1">
              <a:off x="1490541043" y="0"/>
              <a:ext cx="656942603" cy="610269987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 flipH="1">
              <a:off x="0" y="151285803"/>
              <a:ext cx="2147483647" cy="1996197843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 flipH="1">
              <a:off x="781154000" y="215389799"/>
              <a:ext cx="1366329646" cy="1269258891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 flipH="1">
              <a:off x="890184761" y="116669088"/>
              <a:ext cx="1253158613" cy="1164128914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 flipH="1">
              <a:off x="1232457670" y="485908311"/>
              <a:ext cx="910886430" cy="846173083"/>
            </a:xfrm>
            <a:prstGeom prst="straightConnector1">
              <a:avLst/>
            </a:prstGeom>
            <a:noFill/>
            <a:ln w="28575" cap="rnd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533400" y="4495800"/>
            <a:ext cx="655478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6554787" cy="37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dt" idx="10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ftr" idx="11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304A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rgbClr val="0A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/>
          </p:nvPr>
        </p:nvSpPr>
        <p:spPr>
          <a:xfrm>
            <a:off x="533400" y="533400"/>
            <a:ext cx="6154737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NANTUCKET PUBLIC SCHOOLS</a:t>
            </a: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1"/>
          </p:nvPr>
        </p:nvSpPr>
        <p:spPr>
          <a:xfrm>
            <a:off x="533400" y="3843337"/>
            <a:ext cx="4954587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</a:t>
            </a:r>
            <a:r>
              <a:rPr lang="en-US" b="1">
                <a:solidFill>
                  <a:schemeClr val="dk1"/>
                </a:solidFill>
              </a:rPr>
              <a:t>8</a:t>
            </a: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MCAS Results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October 2, 201</a:t>
            </a:r>
            <a:r>
              <a:rPr lang="en-US" b="1">
                <a:solidFill>
                  <a:schemeClr val="dk1"/>
                </a:solidFill>
              </a:rPr>
              <a:t>8</a:t>
            </a:r>
            <a:endParaRPr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endParaRPr sz="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1294500" y="1113750"/>
            <a:ext cx="6555000" cy="463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(+) Grade 10 Math Proficient &amp; Advanced increased from 67% to 76%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(-) Grade 10 Math Failing increased from 9% to 13%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(+) Grade 9 Biology Proficient &amp; Advanced increased from 78% to 83%</a:t>
            </a: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solidFill>
                  <a:schemeClr val="lt1"/>
                </a:solidFill>
              </a:rPr>
              <a:t>(+) Grade 9 Biology Failing decreased from 7% to 3%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4572000" y="1469825"/>
            <a:ext cx="3871800" cy="22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Same students 2017 to same students 2018</a:t>
            </a:r>
            <a:endParaRPr/>
          </a:p>
        </p:txBody>
      </p:sp>
      <p:graphicFrame>
        <p:nvGraphicFramePr>
          <p:cNvPr id="201" name="Google Shape;201;p28"/>
          <p:cNvGraphicFramePr/>
          <p:nvPr/>
        </p:nvGraphicFramePr>
        <p:xfrm>
          <a:off x="952500" y="381000"/>
          <a:ext cx="7239000" cy="6339360"/>
        </p:xfrm>
        <a:graphic>
          <a:graphicData uri="http://schemas.openxmlformats.org/drawingml/2006/table">
            <a:tbl>
              <a:tblPr>
                <a:noFill/>
                <a:tableStyleId>{FC062FCF-12DA-4E8B-80A9-B96E130EE55F}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GROWTH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NOT YET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3-4 ELA M&amp;E  increased 36% to 52%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3-4 Math M&amp;E decreased 41% to 25%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3-4 ELA Not M decreased 17% to 9%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3-4 Math Not M decreased 18% to 17%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4-5 ELA M&amp;E increased 34% to 45%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4-5 ELA Not M decreased 12% to 5%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4-5 Math M&amp;E  increased 24% to 43%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4-5 Math Not M decreased 20% to 10%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5-6 ELA M&amp;E increased 37% to 41%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5-6 Math M&amp;E decreased 42% to 25%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5-6 Math Not M decreased 11% to 10%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5-6 ELA Not M increased 10% to 18%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6-7 ELA  M&amp;E increased 31% to 42%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6-7 Math Not M increased 15% to 21%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6-7 ELA Not M decreased 19% to 15%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7-8 ELA M&amp;E stayed same at 45%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6-7 Math M&amp;E increased 36% to 39%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7-8 ELA Not M increased 15% to 16%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7-8 Math decreased 33% to 32%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7-8 Math Not M stayed the same at 19%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533400" y="1838375"/>
            <a:ext cx="6555000" cy="346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NHS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Nantucket Public Schools</a:t>
            </a: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533400" y="533400"/>
            <a:ext cx="6555000" cy="138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2018 Accountability Results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1392237" y="457200"/>
            <a:ext cx="65563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 10 ELA – CPI</a:t>
            </a:r>
            <a:endParaRPr/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88" y="1415325"/>
            <a:ext cx="7943850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6554787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 10 MATH – CPI</a:t>
            </a:r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875" y="1524000"/>
            <a:ext cx="8048625" cy="45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990600" y="609600"/>
            <a:ext cx="7164387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NHS SCIENCE – CPI</a:t>
            </a: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" y="1497100"/>
            <a:ext cx="7962900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296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</a:pPr>
            <a:r>
              <a:rPr lang="en-US" sz="4000" b="1" u="sng" dirty="0">
                <a:solidFill>
                  <a:schemeClr val="dk1"/>
                </a:solidFill>
              </a:rPr>
              <a:t>Summary</a:t>
            </a:r>
            <a:endParaRPr sz="4000" b="1" u="sng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NIS Met 75% target with a 78%!</a:t>
            </a:r>
            <a:endParaRPr sz="2400" b="1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CPS: 64%    NHS: 44%</a:t>
            </a:r>
            <a:endParaRPr sz="2400" b="1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2018 Percentiles:  NIS: 36      CPS: </a:t>
            </a:r>
            <a:r>
              <a:rPr lang="en-US" sz="2400" b="1">
                <a:solidFill>
                  <a:schemeClr val="dk1"/>
                </a:solidFill>
              </a:rPr>
              <a:t>30     NHS</a:t>
            </a:r>
            <a:r>
              <a:rPr lang="en-US" sz="2400" b="1" dirty="0">
                <a:solidFill>
                  <a:schemeClr val="dk1"/>
                </a:solidFill>
              </a:rPr>
              <a:t>: 42</a:t>
            </a:r>
            <a:endParaRPr sz="2400" b="1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2016 Percentiles:  NES: 20     CPS: 34     NHS: 35 (2017)</a:t>
            </a:r>
            <a:endParaRPr sz="2400" b="1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New system sets targets with incremental growth year to year and provides specific results for all subgroups in the categories of:   Achievement, Growth, EL Progress, High School Completion, and Absenteeism</a:t>
            </a:r>
            <a:endParaRPr sz="2400" b="1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We are moving kids in the right direction to be in the top 50% of state</a:t>
            </a:r>
            <a:endParaRPr sz="2400" b="1" dirty="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</a:rPr>
              <a:t>Great results for NHS Math &amp; Science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6554787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FOR 201</a:t>
            </a:r>
            <a:r>
              <a:rPr lang="en-US" sz="4400"/>
              <a:t>8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419050" y="1368075"/>
            <a:ext cx="8299200" cy="4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</a:pPr>
            <a:r>
              <a:rPr lang="en-US" sz="2400" b="1" u="sng">
                <a:solidFill>
                  <a:schemeClr val="dk1"/>
                </a:solidFill>
              </a:rPr>
              <a:t>NIS &amp; CPS</a:t>
            </a:r>
            <a:r>
              <a:rPr lang="en-US" sz="2400" b="1">
                <a:solidFill>
                  <a:schemeClr val="dk1"/>
                </a:solidFill>
              </a:rPr>
              <a:t>:</a:t>
            </a:r>
            <a:endParaRPr sz="2400"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</a:rPr>
              <a:t>No more CPI for ELA &amp; Math (Science still CPI)</a:t>
            </a:r>
            <a:endParaRPr sz="2400"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</a:rPr>
              <a:t>Compare 2018 Results to 2017 Baseline</a:t>
            </a:r>
            <a:endParaRPr sz="2400"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</a:rPr>
              <a:t>S</a:t>
            </a:r>
            <a:r>
              <a:rPr lang="en-US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coring scale: 440-560</a:t>
            </a:r>
            <a:endParaRPr sz="2400"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</a:rPr>
              <a:t>Average scaled score </a:t>
            </a:r>
            <a:endParaRPr sz="2400"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</a:pPr>
            <a:r>
              <a:rPr lang="en-US" sz="2400" b="1" u="sng">
                <a:solidFill>
                  <a:schemeClr val="dk1"/>
                </a:solidFill>
              </a:rPr>
              <a:t>Incremental Targets</a:t>
            </a:r>
            <a:r>
              <a:rPr lang="en-US" sz="2400" b="1">
                <a:solidFill>
                  <a:schemeClr val="dk1"/>
                </a:solidFill>
              </a:rPr>
              <a:t> set from 2017 Baseline </a:t>
            </a:r>
            <a:r>
              <a:rPr lang="en-US" sz="2400" b="1" u="sng">
                <a:solidFill>
                  <a:schemeClr val="lt1"/>
                </a:solidFill>
              </a:rPr>
              <a:t>average</a:t>
            </a:r>
            <a:endParaRPr sz="2400" b="1" u="sng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</a:rPr>
              <a:t>High School vs. Non-High School Categories</a:t>
            </a:r>
            <a:endParaRPr sz="2400"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</a:rPr>
              <a:t>Either ‘Met Target’ or ‘Partially Met Target’</a:t>
            </a:r>
            <a:endParaRPr sz="2400" b="1">
              <a:solidFill>
                <a:schemeClr val="dk1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</a:rPr>
              <a:t>Either ‘Not requiring assistance or intervention’ or ‘Requiring assistance’ (bottom 10 percentile)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795450" y="0"/>
            <a:ext cx="7553100" cy="152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NIS Achievement Distribution - ELA</a:t>
            </a: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5" y="1286188"/>
            <a:ext cx="8629650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664325" y="100950"/>
            <a:ext cx="7512000" cy="152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NIS Achievement Distribution - MATH </a:t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1449388"/>
            <a:ext cx="8763000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725113" y="304800"/>
            <a:ext cx="7693800" cy="152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CPS Achievement Distribution - ELA</a:t>
            </a:r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50" y="1595500"/>
            <a:ext cx="8176850" cy="47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684775" y="0"/>
            <a:ext cx="7859700" cy="152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CPS Achievement Distribution - MATH</a:t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25" y="1291650"/>
            <a:ext cx="8620125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791550" y="449400"/>
            <a:ext cx="7560900" cy="152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NIS &amp; CPS Achievement Distribution - Science</a:t>
            </a: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488" y="1859725"/>
            <a:ext cx="7881024" cy="387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340825" y="-113675"/>
            <a:ext cx="6555000" cy="152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NHS Achievement Distribution</a:t>
            </a:r>
            <a:endParaRPr/>
          </a:p>
        </p:txBody>
      </p:sp>
      <p:pic>
        <p:nvPicPr>
          <p:cNvPr id="181" name="Google Shape;18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25" y="1235088"/>
            <a:ext cx="8772525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4572000" y="1655250"/>
            <a:ext cx="4199700" cy="152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Grade-level 2017 to grade-level 2018</a:t>
            </a:r>
            <a:endParaRPr/>
          </a:p>
        </p:txBody>
      </p:sp>
      <p:graphicFrame>
        <p:nvGraphicFramePr>
          <p:cNvPr id="188" name="Google Shape;188;p26"/>
          <p:cNvGraphicFramePr/>
          <p:nvPr/>
        </p:nvGraphicFramePr>
        <p:xfrm>
          <a:off x="952500" y="381000"/>
          <a:ext cx="7239000" cy="6339360"/>
        </p:xfrm>
        <a:graphic>
          <a:graphicData uri="http://schemas.openxmlformats.org/drawingml/2006/table">
            <a:tbl>
              <a:tblPr>
                <a:noFill/>
                <a:tableStyleId>{FC062FCF-12DA-4E8B-80A9-B96E130EE55F}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GROWTH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NOT YET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Gr3 ELA Not M  decreased 17% to 9%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Gr3 ELA M&amp;E decreased 36% to 31%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Gr3 Math Not M decreased 18% to 14%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Gr3 Math M&amp;E decreased 41% to 27%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Gr4 ELA M&amp;E increased 34% to 52%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Gr4 ELA Not M decreased 12% to 9%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Gr4 Math M&amp;E increased 24% to 25%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Gr4 Math Not M decreased 20% to 17%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Gr5 ELA M&amp;E increased 37% to 45%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Gr5 ELA Not M decreased 10% to 5%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Gr6 Math M&amp;E decreased 36% to 25%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Gr5 Math M&amp;E increased 42% to 43%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Gr7 ELA M&amp;E decreased 45% to 42%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Gr5 Math Not M decreased 11% to 10%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Gr7 ELA Not M stayed same at 15%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Gr6 ELA M&amp;E increased 31% to 41%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Gr7 Math Not M increased 19% to 21%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Gr6 ELA Not M decreased 19% to 18%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Gr8 ELA M&amp;E stayed same at 45%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Gr6 Math Not M decreased 15% to 10%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Gr8 ELA Not M increased 14% to 16%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Gr7 Math M&amp;E increased 33% to 39%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Gr8 Math Not M increased 13% to 19%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</a:rPr>
                        <a:t>Gr8 Math M&amp;E increased 26% to 32%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Gr10 ELA M&amp;E decreased 91% to 89%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789</Words>
  <Application>Microsoft Office PowerPoint</Application>
  <PresentationFormat>On-screen Show (4:3)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Questrial</vt:lpstr>
      <vt:lpstr>Century Gothic</vt:lpstr>
      <vt:lpstr>Noto Sans Symbols</vt:lpstr>
      <vt:lpstr>Arial</vt:lpstr>
      <vt:lpstr>Calibri</vt:lpstr>
      <vt:lpstr>1_Slice</vt:lpstr>
      <vt:lpstr>Slice</vt:lpstr>
      <vt:lpstr>NANTUCKET PUBLIC SCHOOLS</vt:lpstr>
      <vt:lpstr>NEW FOR 2018</vt:lpstr>
      <vt:lpstr>NIS Achievement Distribution - ELA</vt:lpstr>
      <vt:lpstr>NIS Achievement Distribution - MATH </vt:lpstr>
      <vt:lpstr>CPS Achievement Distribution - ELA</vt:lpstr>
      <vt:lpstr>CPS Achievement Distribution - MATH</vt:lpstr>
      <vt:lpstr>NIS &amp; CPS Achievement Distribution - Science</vt:lpstr>
      <vt:lpstr>NHS Achievement Distribution</vt:lpstr>
      <vt:lpstr>Grade-level 2017 to grade-level 2018</vt:lpstr>
      <vt:lpstr>PowerPoint Presentation</vt:lpstr>
      <vt:lpstr>Same students 2017 to same students 2018</vt:lpstr>
      <vt:lpstr>NIS CPS NHS Nantucket Public Schools</vt:lpstr>
      <vt:lpstr>GRADE 10 ELA – CPI</vt:lpstr>
      <vt:lpstr>GRADE 10 MATH – CPI</vt:lpstr>
      <vt:lpstr>NHS SCIENCE – CPI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NANTUCKET PUBLIC SCHOOLS</dc:title>
  <cp:lastModifiedBy>Horton, Michael</cp:lastModifiedBy>
  <cp:revision>3</cp:revision>
  <dcterms:modified xsi:type="dcterms:W3CDTF">2018-12-06T01:39:12Z</dcterms:modified>
</cp:coreProperties>
</file>